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870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4707" y="250018"/>
            <a:ext cx="12377496" cy="2345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AB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33035" y="2834284"/>
            <a:ext cx="8034629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940" y="-9196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41725" y="4293051"/>
            <a:ext cx="7392670" cy="1602362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ts val="4130"/>
              </a:lnSpc>
              <a:spcBef>
                <a:spcPts val="195"/>
              </a:spcBef>
            </a:pPr>
            <a:r>
              <a:rPr sz="3450" spc="-114" dirty="0">
                <a:solidFill>
                  <a:srgbClr val="FFFFFF"/>
                </a:solidFill>
              </a:rPr>
              <a:t>Leveraging</a:t>
            </a:r>
            <a:r>
              <a:rPr sz="3450" spc="-170" dirty="0">
                <a:solidFill>
                  <a:srgbClr val="FFFFFF"/>
                </a:solidFill>
              </a:rPr>
              <a:t> </a:t>
            </a:r>
            <a:r>
              <a:rPr sz="3450" spc="-110" dirty="0">
                <a:solidFill>
                  <a:srgbClr val="FFFFFF"/>
                </a:solidFill>
              </a:rPr>
              <a:t>Azure</a:t>
            </a:r>
            <a:r>
              <a:rPr sz="3450" spc="-165" dirty="0">
                <a:solidFill>
                  <a:srgbClr val="FFFFFF"/>
                </a:solidFill>
              </a:rPr>
              <a:t> </a:t>
            </a:r>
            <a:r>
              <a:rPr sz="3450" spc="-85" dirty="0">
                <a:solidFill>
                  <a:srgbClr val="FFFFFF"/>
                </a:solidFill>
              </a:rPr>
              <a:t>Data</a:t>
            </a:r>
            <a:r>
              <a:rPr sz="3450" spc="-170" dirty="0">
                <a:solidFill>
                  <a:srgbClr val="FFFFFF"/>
                </a:solidFill>
              </a:rPr>
              <a:t> </a:t>
            </a:r>
            <a:r>
              <a:rPr sz="3450" spc="-10" dirty="0">
                <a:solidFill>
                  <a:srgbClr val="FFFFFF"/>
                </a:solidFill>
              </a:rPr>
              <a:t>Factory </a:t>
            </a:r>
            <a:r>
              <a:rPr sz="3450" spc="-65" dirty="0">
                <a:solidFill>
                  <a:srgbClr val="FFFFFF"/>
                </a:solidFill>
              </a:rPr>
              <a:t>and</a:t>
            </a:r>
            <a:r>
              <a:rPr sz="3450" spc="-155" dirty="0">
                <a:solidFill>
                  <a:srgbClr val="FFFFFF"/>
                </a:solidFill>
              </a:rPr>
              <a:t> </a:t>
            </a:r>
            <a:r>
              <a:rPr sz="3450" spc="-85" dirty="0">
                <a:solidFill>
                  <a:srgbClr val="FFFFFF"/>
                </a:solidFill>
              </a:rPr>
              <a:t>Databricks</a:t>
            </a:r>
            <a:r>
              <a:rPr sz="3450" spc="-155" dirty="0">
                <a:solidFill>
                  <a:srgbClr val="FFFFFF"/>
                </a:solidFill>
              </a:rPr>
              <a:t> </a:t>
            </a:r>
            <a:r>
              <a:rPr sz="3450" spc="-135" dirty="0">
                <a:solidFill>
                  <a:srgbClr val="FFFFFF"/>
                </a:solidFill>
              </a:rPr>
              <a:t>for</a:t>
            </a:r>
            <a:r>
              <a:rPr sz="3450" spc="-155" dirty="0">
                <a:solidFill>
                  <a:srgbClr val="FFFFFF"/>
                </a:solidFill>
              </a:rPr>
              <a:t> </a:t>
            </a:r>
            <a:r>
              <a:rPr sz="3450" spc="-170" dirty="0">
                <a:solidFill>
                  <a:srgbClr val="FFFFFF"/>
                </a:solidFill>
              </a:rPr>
              <a:t>Insights</a:t>
            </a:r>
            <a:r>
              <a:rPr sz="3450" spc="-155" dirty="0">
                <a:solidFill>
                  <a:srgbClr val="FFFFFF"/>
                </a:solidFill>
              </a:rPr>
              <a:t> </a:t>
            </a:r>
            <a:r>
              <a:rPr sz="3450" spc="-25" dirty="0">
                <a:solidFill>
                  <a:srgbClr val="FFFFFF"/>
                </a:solidFill>
              </a:rPr>
              <a:t>and </a:t>
            </a:r>
            <a:r>
              <a:rPr sz="3450" spc="-65" dirty="0">
                <a:solidFill>
                  <a:srgbClr val="FFFFFF"/>
                </a:solidFill>
              </a:rPr>
              <a:t>Anomaly</a:t>
            </a:r>
            <a:r>
              <a:rPr sz="3450" spc="-229" dirty="0">
                <a:solidFill>
                  <a:srgbClr val="FFFFFF"/>
                </a:solidFill>
              </a:rPr>
              <a:t> </a:t>
            </a:r>
            <a:r>
              <a:rPr sz="3450" spc="-10" dirty="0">
                <a:solidFill>
                  <a:srgbClr val="FFFFFF"/>
                </a:solidFill>
              </a:rPr>
              <a:t>Detection</a:t>
            </a:r>
            <a:endParaRPr sz="34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6FE2A-1B9E-3F79-7E78-A77D5ED0CC66}"/>
              </a:ext>
            </a:extLst>
          </p:cNvPr>
          <p:cNvSpPr txBox="1"/>
          <p:nvPr/>
        </p:nvSpPr>
        <p:spPr>
          <a:xfrm>
            <a:off x="2520950" y="1035050"/>
            <a:ext cx="10972800" cy="865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100"/>
              </a:spcBef>
            </a:pPr>
            <a:r>
              <a:rPr lang="en-US" sz="5400" b="1" spc="-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Hexaware Data Engineering</a:t>
            </a:r>
            <a:endParaRPr lang="en-US" sz="5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02163-C427-06F4-EAFC-D57CF5248C90}"/>
              </a:ext>
            </a:extLst>
          </p:cNvPr>
          <p:cNvSpPr txBox="1"/>
          <p:nvPr/>
        </p:nvSpPr>
        <p:spPr>
          <a:xfrm>
            <a:off x="4578350" y="3144847"/>
            <a:ext cx="10287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3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2: Log</a:t>
            </a:r>
            <a:r>
              <a:rPr lang="en-US" sz="4000" b="1" spc="-229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000" b="1" spc="-114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r>
              <a:rPr lang="en-US" sz="4000" b="1" spc="-1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000" b="1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</a:t>
            </a:r>
            <a:r>
              <a:rPr lang="en-US" sz="4000" b="1" spc="-19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000" b="1" spc="-114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Spark</a:t>
            </a:r>
            <a:r>
              <a:rPr lang="en-US" sz="4000" b="1" spc="-1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000" b="1" spc="-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IN" sz="4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1750"/>
            <a:ext cx="18288000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150" y="250018"/>
            <a:ext cx="14630400" cy="1574925"/>
          </a:xfrm>
          <a:prstGeom prst="rect">
            <a:avLst/>
          </a:prstGeom>
        </p:spPr>
        <p:txBody>
          <a:bodyPr vert="horz" wrap="square" lIns="0" tIns="938981" rIns="0" bIns="0" rtlCol="0">
            <a:spAutoFit/>
          </a:bodyPr>
          <a:lstStyle/>
          <a:p>
            <a:pPr marL="3526790" marR="5080">
              <a:lnSpc>
                <a:spcPts val="5250"/>
              </a:lnSpc>
              <a:spcBef>
                <a:spcPts val="260"/>
              </a:spcBef>
            </a:pPr>
            <a:r>
              <a:rPr spc="-75" dirty="0"/>
              <a:t>Conclusion</a:t>
            </a:r>
            <a:r>
              <a:rPr spc="-300" dirty="0"/>
              <a:t> </a:t>
            </a:r>
            <a:r>
              <a:rPr spc="-10" dirty="0"/>
              <a:t>and</a:t>
            </a:r>
            <a:r>
              <a:rPr spc="-345" dirty="0"/>
              <a:t> </a:t>
            </a:r>
            <a:r>
              <a:rPr spc="-75" dirty="0"/>
              <a:t>Future </a:t>
            </a:r>
            <a:r>
              <a:rPr spc="-10" dirty="0"/>
              <a:t>Directions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73150" y="1858507"/>
            <a:ext cx="16154400" cy="363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" marR="5080" algn="just">
              <a:lnSpc>
                <a:spcPct val="150000"/>
              </a:lnSpc>
              <a:spcBef>
                <a:spcPts val="90"/>
              </a:spcBef>
            </a:pPr>
            <a:r>
              <a:rPr sz="3200" dirty="0"/>
              <a:t>In</a:t>
            </a:r>
            <a:r>
              <a:rPr sz="3200" spc="-105" dirty="0"/>
              <a:t> </a:t>
            </a:r>
            <a:r>
              <a:rPr sz="3200" spc="155" dirty="0"/>
              <a:t>conclusion,</a:t>
            </a:r>
            <a:r>
              <a:rPr sz="3200" spc="-105" dirty="0"/>
              <a:t> </a:t>
            </a:r>
            <a:r>
              <a:rPr sz="3200" spc="225" dirty="0"/>
              <a:t>enhancing</a:t>
            </a:r>
            <a:r>
              <a:rPr sz="3200" spc="-105" dirty="0"/>
              <a:t> </a:t>
            </a:r>
            <a:r>
              <a:rPr sz="3200" spc="200" dirty="0"/>
              <a:t>log</a:t>
            </a:r>
            <a:r>
              <a:rPr sz="3200" spc="-100" dirty="0"/>
              <a:t> </a:t>
            </a:r>
            <a:r>
              <a:rPr sz="3200" spc="130" dirty="0"/>
              <a:t>analysis</a:t>
            </a:r>
            <a:r>
              <a:rPr sz="3200" spc="-105" dirty="0"/>
              <a:t> </a:t>
            </a:r>
            <a:r>
              <a:rPr sz="3200" spc="185" dirty="0"/>
              <a:t>in</a:t>
            </a:r>
            <a:r>
              <a:rPr sz="3200" spc="-105" dirty="0"/>
              <a:t> </a:t>
            </a:r>
            <a:r>
              <a:rPr sz="3200" spc="160" dirty="0"/>
              <a:t>Spark </a:t>
            </a:r>
            <a:r>
              <a:rPr sz="3200" spc="155" dirty="0"/>
              <a:t>projects</a:t>
            </a:r>
            <a:r>
              <a:rPr sz="3200" spc="-110" dirty="0"/>
              <a:t> </a:t>
            </a:r>
            <a:r>
              <a:rPr sz="3200" spc="210" dirty="0"/>
              <a:t>using</a:t>
            </a:r>
            <a:r>
              <a:rPr sz="3200" spc="-110" dirty="0"/>
              <a:t> </a:t>
            </a:r>
            <a:r>
              <a:rPr sz="3200" spc="185" dirty="0"/>
              <a:t>Azure</a:t>
            </a:r>
            <a:r>
              <a:rPr sz="3200" spc="-105" dirty="0"/>
              <a:t> </a:t>
            </a:r>
            <a:r>
              <a:rPr sz="3200" spc="195" dirty="0"/>
              <a:t>Data</a:t>
            </a:r>
            <a:r>
              <a:rPr sz="3200" spc="-110" dirty="0"/>
              <a:t> </a:t>
            </a:r>
            <a:r>
              <a:rPr sz="3200" spc="160" dirty="0"/>
              <a:t>Factory</a:t>
            </a:r>
            <a:r>
              <a:rPr sz="3200" spc="-105" dirty="0"/>
              <a:t> </a:t>
            </a:r>
            <a:r>
              <a:rPr sz="3200" spc="235" dirty="0"/>
              <a:t>and</a:t>
            </a:r>
            <a:r>
              <a:rPr sz="3200" spc="-110" dirty="0"/>
              <a:t> </a:t>
            </a:r>
            <a:r>
              <a:rPr sz="3200" spc="175" dirty="0"/>
              <a:t>Databricks</a:t>
            </a:r>
            <a:r>
              <a:rPr sz="3200" spc="-110" dirty="0"/>
              <a:t> </a:t>
            </a:r>
            <a:r>
              <a:rPr sz="3200" spc="60" dirty="0"/>
              <a:t>is </a:t>
            </a:r>
            <a:r>
              <a:rPr sz="3200" spc="160" dirty="0"/>
              <a:t>crucial</a:t>
            </a:r>
            <a:r>
              <a:rPr sz="3200" spc="-114" dirty="0"/>
              <a:t> </a:t>
            </a:r>
            <a:r>
              <a:rPr sz="3200" spc="105" dirty="0"/>
              <a:t>for</a:t>
            </a:r>
            <a:r>
              <a:rPr sz="3200" spc="-110" dirty="0"/>
              <a:t> </a:t>
            </a:r>
            <a:r>
              <a:rPr sz="3200" spc="215" dirty="0"/>
              <a:t>gaining</a:t>
            </a:r>
            <a:r>
              <a:rPr sz="3200" spc="-110" dirty="0"/>
              <a:t> </a:t>
            </a:r>
            <a:r>
              <a:rPr sz="3200" spc="170" dirty="0"/>
              <a:t>insights</a:t>
            </a:r>
            <a:r>
              <a:rPr sz="3200" spc="-110" dirty="0"/>
              <a:t> </a:t>
            </a:r>
            <a:r>
              <a:rPr sz="3200" spc="235" dirty="0"/>
              <a:t>and</a:t>
            </a:r>
            <a:r>
              <a:rPr sz="3200" spc="-110" dirty="0"/>
              <a:t> </a:t>
            </a:r>
            <a:r>
              <a:rPr sz="3200" spc="204" dirty="0"/>
              <a:t>detecting</a:t>
            </a:r>
            <a:r>
              <a:rPr sz="3200" spc="-110" dirty="0"/>
              <a:t> </a:t>
            </a:r>
            <a:r>
              <a:rPr sz="3200" spc="145" dirty="0"/>
              <a:t>anomalies.</a:t>
            </a:r>
          </a:p>
          <a:p>
            <a:pPr marL="3175" algn="just">
              <a:lnSpc>
                <a:spcPct val="150000"/>
              </a:lnSpc>
            </a:pPr>
            <a:r>
              <a:rPr sz="3200" spc="245" dirty="0"/>
              <a:t>By</a:t>
            </a:r>
            <a:r>
              <a:rPr sz="3200" spc="-114" dirty="0"/>
              <a:t> </a:t>
            </a:r>
            <a:r>
              <a:rPr sz="3200" spc="215" dirty="0"/>
              <a:t>adopting</a:t>
            </a:r>
            <a:r>
              <a:rPr sz="3200" spc="-110" dirty="0"/>
              <a:t> </a:t>
            </a:r>
            <a:r>
              <a:rPr sz="3200" spc="180" dirty="0"/>
              <a:t>these</a:t>
            </a:r>
            <a:r>
              <a:rPr sz="3200" spc="-110" dirty="0"/>
              <a:t> </a:t>
            </a:r>
            <a:r>
              <a:rPr sz="3200" spc="140" dirty="0"/>
              <a:t>tools</a:t>
            </a:r>
            <a:r>
              <a:rPr sz="3200" spc="-114" dirty="0"/>
              <a:t> </a:t>
            </a:r>
            <a:r>
              <a:rPr sz="3200" spc="235" dirty="0"/>
              <a:t>and</a:t>
            </a:r>
            <a:r>
              <a:rPr sz="3200" spc="-110" dirty="0"/>
              <a:t> </a:t>
            </a:r>
            <a:r>
              <a:rPr sz="3200" spc="145" dirty="0"/>
              <a:t>techniques,</a:t>
            </a:r>
          </a:p>
          <a:p>
            <a:pPr marL="58419" marR="47625" algn="just">
              <a:lnSpc>
                <a:spcPct val="150000"/>
              </a:lnSpc>
              <a:spcBef>
                <a:spcPts val="165"/>
              </a:spcBef>
            </a:pPr>
            <a:r>
              <a:rPr sz="3200" spc="175" dirty="0"/>
              <a:t>organizations</a:t>
            </a:r>
            <a:r>
              <a:rPr sz="3200" spc="-114" dirty="0"/>
              <a:t> </a:t>
            </a:r>
            <a:r>
              <a:rPr sz="3200" spc="220" dirty="0"/>
              <a:t>can</a:t>
            </a:r>
            <a:r>
              <a:rPr sz="3200" spc="-110" dirty="0"/>
              <a:t> </a:t>
            </a:r>
            <a:r>
              <a:rPr sz="3200" spc="190" dirty="0"/>
              <a:t>improve</a:t>
            </a:r>
            <a:r>
              <a:rPr sz="3200" spc="-110" dirty="0"/>
              <a:t> </a:t>
            </a:r>
            <a:r>
              <a:rPr sz="3200" spc="160" dirty="0"/>
              <a:t>their</a:t>
            </a:r>
            <a:r>
              <a:rPr sz="3200" spc="-110" dirty="0"/>
              <a:t> </a:t>
            </a:r>
            <a:r>
              <a:rPr sz="3200" spc="150" dirty="0"/>
              <a:t>operational </a:t>
            </a:r>
            <a:r>
              <a:rPr sz="3200" spc="160" dirty="0"/>
              <a:t>efﬁciency</a:t>
            </a:r>
            <a:r>
              <a:rPr sz="3200" spc="-120" dirty="0"/>
              <a:t> </a:t>
            </a:r>
            <a:r>
              <a:rPr sz="3200" spc="235" dirty="0"/>
              <a:t>and</a:t>
            </a:r>
            <a:r>
              <a:rPr sz="3200" spc="-114" dirty="0"/>
              <a:t> </a:t>
            </a:r>
            <a:r>
              <a:rPr sz="3200" spc="180" dirty="0"/>
              <a:t>ensure</a:t>
            </a:r>
            <a:r>
              <a:rPr sz="3200" spc="-114" dirty="0"/>
              <a:t> </a:t>
            </a:r>
            <a:r>
              <a:rPr sz="3200" spc="175" dirty="0"/>
              <a:t>system</a:t>
            </a:r>
            <a:r>
              <a:rPr sz="3200" spc="-114" dirty="0"/>
              <a:t> </a:t>
            </a:r>
            <a:r>
              <a:rPr sz="3200" spc="125" dirty="0"/>
              <a:t>reliability</a:t>
            </a:r>
            <a:r>
              <a:rPr sz="3200" spc="-114" dirty="0"/>
              <a:t> </a:t>
            </a:r>
            <a:r>
              <a:rPr sz="3200" spc="185" dirty="0"/>
              <a:t>in</a:t>
            </a:r>
            <a:r>
              <a:rPr sz="3200" spc="-114" dirty="0"/>
              <a:t> </a:t>
            </a:r>
            <a:r>
              <a:rPr sz="3200" spc="215" dirty="0"/>
              <a:t>the</a:t>
            </a:r>
            <a:r>
              <a:rPr sz="3200" spc="-114" dirty="0"/>
              <a:t> </a:t>
            </a:r>
            <a:r>
              <a:rPr sz="3200" spc="100" dirty="0"/>
              <a:t>future.</a:t>
            </a:r>
          </a:p>
        </p:txBody>
      </p:sp>
      <p:sp>
        <p:nvSpPr>
          <p:cNvPr id="5" name="object 5"/>
          <p:cNvSpPr/>
          <p:nvPr/>
        </p:nvSpPr>
        <p:spPr>
          <a:xfrm>
            <a:off x="5481599" y="924305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175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416175"/>
            <a:ext cx="7005613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0" spc="-320" dirty="0">
                <a:solidFill>
                  <a:srgbClr val="FFFFFF"/>
                </a:solidFill>
              </a:rPr>
              <a:t>Thanks!</a:t>
            </a:r>
            <a:endParaRPr sz="11000" dirty="0"/>
          </a:p>
        </p:txBody>
      </p:sp>
      <p:sp>
        <p:nvSpPr>
          <p:cNvPr id="4" name="object 4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1286" y="4337573"/>
            <a:ext cx="5786464" cy="2710357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3200" b="1" spc="-250" dirty="0">
                <a:solidFill>
                  <a:srgbClr val="FFFFFF"/>
                </a:solidFill>
                <a:latin typeface="Verdana"/>
                <a:cs typeface="Verdana"/>
              </a:rPr>
              <a:t>Team</a:t>
            </a:r>
            <a:r>
              <a:rPr sz="3200" b="1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b="1" spc="-145" dirty="0">
                <a:solidFill>
                  <a:srgbClr val="FFFFFF"/>
                </a:solidFill>
                <a:latin typeface="Verdana"/>
                <a:cs typeface="Verdana"/>
              </a:rPr>
              <a:t>Members:</a:t>
            </a:r>
            <a:endParaRPr sz="3200" dirty="0">
              <a:latin typeface="Verdana"/>
              <a:cs typeface="Verdana"/>
            </a:endParaRPr>
          </a:p>
          <a:p>
            <a:pPr marL="12700" marR="37465">
              <a:lnSpc>
                <a:spcPct val="100000"/>
              </a:lnSpc>
              <a:spcBef>
                <a:spcPts val="1250"/>
              </a:spcBef>
            </a:pPr>
            <a:r>
              <a:rPr sz="4000" spc="310" dirty="0">
                <a:solidFill>
                  <a:srgbClr val="FFAB40"/>
                </a:solidFill>
                <a:latin typeface="Tahoma"/>
                <a:cs typeface="Tahoma"/>
              </a:rPr>
              <a:t>Aniroop</a:t>
            </a:r>
            <a:r>
              <a:rPr sz="4000" spc="-180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000" spc="235" dirty="0">
                <a:solidFill>
                  <a:srgbClr val="FFAB40"/>
                </a:solidFill>
                <a:latin typeface="Tahoma"/>
                <a:cs typeface="Tahoma"/>
              </a:rPr>
              <a:t>Gupta,</a:t>
            </a:r>
            <a:r>
              <a:rPr sz="4000" spc="-175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000" spc="285" dirty="0">
                <a:solidFill>
                  <a:srgbClr val="FFAB40"/>
                </a:solidFill>
                <a:latin typeface="Tahoma"/>
                <a:cs typeface="Tahoma"/>
              </a:rPr>
              <a:t>DE-</a:t>
            </a:r>
            <a:r>
              <a:rPr sz="4000" spc="-750" dirty="0">
                <a:solidFill>
                  <a:srgbClr val="FFAB40"/>
                </a:solidFill>
                <a:latin typeface="Tahoma"/>
                <a:cs typeface="Tahoma"/>
              </a:rPr>
              <a:t>1 </a:t>
            </a:r>
            <a:r>
              <a:rPr sz="4000" spc="260" dirty="0">
                <a:solidFill>
                  <a:srgbClr val="FFAB40"/>
                </a:solidFill>
                <a:latin typeface="Tahoma"/>
                <a:cs typeface="Tahoma"/>
              </a:rPr>
              <a:t>Harish</a:t>
            </a:r>
            <a:r>
              <a:rPr sz="4000" spc="-175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000" spc="145" dirty="0">
                <a:solidFill>
                  <a:srgbClr val="FFAB40"/>
                </a:solidFill>
                <a:latin typeface="Tahoma"/>
                <a:cs typeface="Tahoma"/>
              </a:rPr>
              <a:t>ER,</a:t>
            </a:r>
            <a:r>
              <a:rPr sz="4000" spc="-170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000" spc="285" dirty="0">
                <a:solidFill>
                  <a:srgbClr val="FFAB40"/>
                </a:solidFill>
                <a:latin typeface="Tahoma"/>
                <a:cs typeface="Tahoma"/>
              </a:rPr>
              <a:t>DE-</a:t>
            </a:r>
            <a:r>
              <a:rPr sz="4000" spc="-750" dirty="0">
                <a:solidFill>
                  <a:srgbClr val="FFAB40"/>
                </a:solidFill>
                <a:latin typeface="Tahoma"/>
                <a:cs typeface="Tahoma"/>
              </a:rPr>
              <a:t>1 </a:t>
            </a:r>
            <a:br>
              <a:rPr lang="en-US" sz="4000" spc="-750" dirty="0">
                <a:solidFill>
                  <a:srgbClr val="FFAB40"/>
                </a:solidFill>
                <a:latin typeface="Tahoma"/>
                <a:cs typeface="Tahoma"/>
              </a:rPr>
            </a:br>
            <a:r>
              <a:rPr sz="4000" spc="250" dirty="0" err="1">
                <a:solidFill>
                  <a:srgbClr val="FFAB40"/>
                </a:solidFill>
                <a:latin typeface="Tahoma"/>
                <a:cs typeface="Tahoma"/>
              </a:rPr>
              <a:t>Subrat</a:t>
            </a:r>
            <a:r>
              <a:rPr sz="4000" spc="-170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000" spc="204" dirty="0">
                <a:solidFill>
                  <a:srgbClr val="FFAB40"/>
                </a:solidFill>
                <a:latin typeface="Tahoma"/>
                <a:cs typeface="Tahoma"/>
              </a:rPr>
              <a:t>Shukla,</a:t>
            </a:r>
            <a:r>
              <a:rPr sz="4000" spc="-165" dirty="0">
                <a:solidFill>
                  <a:srgbClr val="FFAB40"/>
                </a:solidFill>
                <a:latin typeface="Tahoma"/>
                <a:cs typeface="Tahoma"/>
              </a:rPr>
              <a:t> </a:t>
            </a:r>
            <a:r>
              <a:rPr sz="4000" spc="285" dirty="0">
                <a:solidFill>
                  <a:srgbClr val="FFAB40"/>
                </a:solidFill>
                <a:latin typeface="Tahoma"/>
                <a:cs typeface="Tahoma"/>
              </a:rPr>
              <a:t>DE-</a:t>
            </a:r>
            <a:r>
              <a:rPr sz="4000" spc="-750" dirty="0">
                <a:solidFill>
                  <a:srgbClr val="FFAB40"/>
                </a:solidFill>
                <a:latin typeface="Tahoma"/>
                <a:cs typeface="Tahoma"/>
              </a:rPr>
              <a:t>1</a:t>
            </a: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35950" y="2406650"/>
            <a:ext cx="8510270" cy="699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45" dirty="0"/>
              <a:t>Introduction</a:t>
            </a:r>
            <a:r>
              <a:rPr spc="-229" dirty="0"/>
              <a:t> </a:t>
            </a:r>
            <a:r>
              <a:rPr spc="-55" dirty="0"/>
              <a:t>to</a:t>
            </a:r>
            <a:r>
              <a:rPr spc="-315" dirty="0"/>
              <a:t> </a:t>
            </a:r>
            <a:r>
              <a:rPr spc="-20" dirty="0"/>
              <a:t>Log</a:t>
            </a:r>
            <a:r>
              <a:rPr spc="-270" dirty="0"/>
              <a:t> </a:t>
            </a:r>
            <a:r>
              <a:rPr spc="-8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35951" y="3419889"/>
            <a:ext cx="9448800" cy="3952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sz="3200" spc="3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32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today's</a:t>
            </a:r>
            <a:r>
              <a:rPr sz="3200" spc="3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32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data-</a:t>
            </a:r>
            <a:r>
              <a:rPr sz="32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driven</a:t>
            </a:r>
            <a:r>
              <a:rPr sz="3200" spc="3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32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world,</a:t>
            </a:r>
            <a:r>
              <a:rPr sz="3200" spc="3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3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sz="3200" b="1" spc="2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3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sz="3200" b="1" spc="25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3200" spc="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sz="3200" spc="3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32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crucial</a:t>
            </a:r>
            <a:r>
              <a:rPr sz="3200" spc="3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3200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sz="3200" spc="20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</a:t>
            </a:r>
            <a:r>
              <a:rPr sz="3200" spc="4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r>
              <a:rPr sz="3200" spc="4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</a:t>
            </a:r>
            <a:r>
              <a:rPr sz="3200" spc="4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4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0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detecting</a:t>
            </a:r>
            <a:r>
              <a:rPr sz="3200" spc="4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anomalies. </a:t>
            </a:r>
            <a:r>
              <a:rPr sz="3200" spc="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  <a:r>
              <a:rPr sz="32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</a:t>
            </a:r>
            <a:r>
              <a:rPr sz="32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explores</a:t>
            </a:r>
            <a:r>
              <a:rPr sz="32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</a:t>
            </a:r>
            <a:r>
              <a:rPr sz="32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z="32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</a:t>
            </a:r>
            <a:r>
              <a:rPr sz="32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sz="32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sz="32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sz="32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sz="3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projects</a:t>
            </a:r>
            <a:r>
              <a:rPr sz="3200" b="1" spc="22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3200" spc="2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leveraging</a:t>
            </a:r>
            <a:r>
              <a:rPr sz="3200" spc="3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</a:t>
            </a:r>
            <a:r>
              <a:rPr sz="3200" b="1" spc="2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z="3200" b="1" spc="2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Factory</a:t>
            </a:r>
            <a:r>
              <a:rPr sz="3200" b="1" spc="22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3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Databricks</a:t>
            </a:r>
            <a:r>
              <a:rPr sz="3200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sz="3200" spc="2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sz="3200" spc="3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</a:t>
            </a:r>
            <a:r>
              <a:rPr sz="3200" spc="3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</a:t>
            </a:r>
            <a:r>
              <a:rPr sz="3200" spc="3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</a:t>
            </a:r>
            <a:r>
              <a:rPr sz="3200" spc="3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3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techniques</a:t>
            </a:r>
            <a:r>
              <a:rPr sz="3200" spc="3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3200" spc="3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</a:t>
            </a:r>
            <a:r>
              <a:rPr sz="3200" spc="3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0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anomaly </a:t>
            </a:r>
            <a:r>
              <a:rPr sz="3200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detection.</a:t>
            </a:r>
            <a:endParaRPr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8364" y="1203249"/>
            <a:ext cx="814006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85" dirty="0"/>
              <a:t>Understanding</a:t>
            </a:r>
            <a:r>
              <a:rPr sz="4850" spc="-335" dirty="0"/>
              <a:t> </a:t>
            </a:r>
            <a:r>
              <a:rPr sz="4850" spc="-20" dirty="0"/>
              <a:t>Log</a:t>
            </a:r>
            <a:r>
              <a:rPr sz="4850" spc="-370" dirty="0"/>
              <a:t> </a:t>
            </a:r>
            <a:r>
              <a:rPr sz="4850" spc="-35" dirty="0"/>
              <a:t>Data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2597151" y="2330450"/>
            <a:ext cx="14249400" cy="3605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50000"/>
              </a:lnSpc>
              <a:spcBef>
                <a:spcPts val="100"/>
              </a:spcBef>
            </a:pPr>
            <a:r>
              <a:rPr sz="3200" spc="2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contains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valuable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</a:t>
            </a:r>
            <a:r>
              <a:rPr sz="32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behavior.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includes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</a:t>
            </a:r>
            <a:r>
              <a:rPr sz="3200" b="1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timestamps</a:t>
            </a:r>
            <a:r>
              <a:rPr sz="32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</a:t>
            </a:r>
            <a:r>
              <a:rPr sz="3200" b="1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messages</a:t>
            </a:r>
            <a:r>
              <a:rPr sz="3200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interactions.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analyzing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  <a:r>
              <a:rPr sz="3200" spc="-1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data,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organizations </a:t>
            </a:r>
            <a:r>
              <a:rPr sz="3200" spc="2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gain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into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</a:t>
            </a:r>
            <a:r>
              <a:rPr sz="3200" b="1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issues</a:t>
            </a:r>
            <a:r>
              <a:rPr sz="3200" b="1" spc="-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</a:t>
            </a:r>
            <a:r>
              <a:rPr sz="3200" b="1" spc="-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</a:t>
            </a:r>
            <a:r>
              <a:rPr sz="3200" b="1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1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threats</a:t>
            </a:r>
            <a:r>
              <a:rPr sz="3200" spc="-1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sz="3200" spc="2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maintaining</a:t>
            </a:r>
            <a:r>
              <a:rPr sz="3200" spc="-1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r>
              <a:rPr sz="32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integrity.</a:t>
            </a:r>
            <a:endParaRPr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6531609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-170" dirty="0"/>
              <a:t>Role</a:t>
            </a:r>
            <a:r>
              <a:rPr sz="4800" spc="-245" dirty="0"/>
              <a:t> </a:t>
            </a:r>
            <a:r>
              <a:rPr sz="4800" spc="-55" dirty="0"/>
              <a:t>of</a:t>
            </a:r>
            <a:r>
              <a:rPr sz="4800" spc="-350" dirty="0"/>
              <a:t> </a:t>
            </a:r>
            <a:r>
              <a:rPr sz="4800" spc="-170" dirty="0"/>
              <a:t>Spark</a:t>
            </a:r>
            <a:r>
              <a:rPr sz="4800" spc="-245" dirty="0"/>
              <a:t> </a:t>
            </a:r>
            <a:r>
              <a:rPr sz="4800" spc="-95" dirty="0"/>
              <a:t>in</a:t>
            </a:r>
            <a:r>
              <a:rPr sz="4800" spc="-275" dirty="0"/>
              <a:t> </a:t>
            </a:r>
            <a:r>
              <a:rPr sz="4800" spc="-25" dirty="0"/>
              <a:t>Log </a:t>
            </a:r>
            <a:r>
              <a:rPr sz="4800" spc="-35" dirty="0"/>
              <a:t>Analysis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4974" y="3243834"/>
            <a:ext cx="8643176" cy="50824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3200" spc="22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Apache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Spark</a:t>
            </a:r>
            <a:r>
              <a:rPr sz="3200" b="1" spc="-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powerful </a:t>
            </a:r>
            <a:r>
              <a:rPr sz="32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volumes </a:t>
            </a:r>
            <a:r>
              <a:rPr sz="32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3200" spc="-1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sz="32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data.</a:t>
            </a:r>
            <a:r>
              <a:rPr sz="32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</a:t>
            </a:r>
            <a:r>
              <a:rPr sz="3200" spc="-1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in-</a:t>
            </a:r>
            <a:r>
              <a:rPr sz="3200" b="1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r>
              <a:rPr sz="3200" b="1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computing </a:t>
            </a:r>
            <a:r>
              <a:rPr sz="32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capabilities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analysis.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Spark's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libraries,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</a:t>
            </a:r>
            <a:r>
              <a:rPr sz="3200" b="1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Spark</a:t>
            </a:r>
            <a:r>
              <a:rPr sz="3200" b="1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</a:t>
            </a:r>
            <a:r>
              <a:rPr sz="3200" b="1" spc="-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MLlib</a:t>
            </a:r>
            <a:r>
              <a:rPr sz="32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facilitate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advanced </a:t>
            </a:r>
            <a:r>
              <a:rPr sz="32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sz="3200" spc="21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anomaly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detection.</a:t>
            </a:r>
            <a:endParaRPr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8750" y="1492250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175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6644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140" dirty="0"/>
              <a:t>Project</a:t>
            </a:r>
            <a:r>
              <a:rPr sz="5400" spc="-300" dirty="0"/>
              <a:t> </a:t>
            </a:r>
            <a:r>
              <a:rPr sz="5400" spc="-135" dirty="0"/>
              <a:t>Requirements</a:t>
            </a:r>
            <a:endParaRPr sz="5400"/>
          </a:p>
        </p:txBody>
      </p:sp>
      <p:sp>
        <p:nvSpPr>
          <p:cNvPr id="9" name="object 9"/>
          <p:cNvSpPr txBox="1"/>
          <p:nvPr/>
        </p:nvSpPr>
        <p:spPr>
          <a:xfrm>
            <a:off x="1933638" y="2805491"/>
            <a:ext cx="7876223" cy="3620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1287780" indent="-4572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3200" b="1" spc="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Azure</a:t>
            </a:r>
            <a:r>
              <a:rPr sz="3200" b="1" spc="-3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200" b="1" spc="7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Data</a:t>
            </a:r>
            <a:r>
              <a:rPr sz="3200" b="1" spc="-3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200" b="1" spc="5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Factory</a:t>
            </a:r>
            <a:endParaRPr lang="en-US" sz="3200" b="1" spc="5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469900" marR="1287780" indent="-4572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3200" b="1" spc="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Azure</a:t>
            </a:r>
            <a:r>
              <a:rPr sz="3200" b="1" spc="6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2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Storage</a:t>
            </a:r>
            <a:r>
              <a:rPr sz="3200" b="1" spc="6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200" b="1" spc="1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Account</a:t>
            </a:r>
            <a:endParaRPr lang="en-US" sz="3200" b="1" spc="1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469900" marR="1287780" indent="-457200">
              <a:lnSpc>
                <a:spcPct val="15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3200" b="1" spc="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Azure</a:t>
            </a:r>
            <a:r>
              <a:rPr sz="3200" b="1" spc="-4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Databricks: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469900" marR="508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32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Integration</a:t>
            </a:r>
            <a:r>
              <a:rPr sz="3200" b="1" spc="-4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200" b="1" spc="9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Runtime</a:t>
            </a:r>
            <a:r>
              <a:rPr sz="3200" b="1" spc="-3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Pipeline</a:t>
            </a:r>
            <a:endParaRPr lang="en-US" sz="3200" b="1" spc="-1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469900" marR="508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3200" b="1" spc="1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Log</a:t>
            </a:r>
            <a:r>
              <a:rPr sz="3200" b="1" spc="-4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Files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67407" y="950924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" y="0"/>
            <a:ext cx="1828796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7688" y="1638209"/>
            <a:ext cx="10176261" cy="80788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sz="2000" b="1" spc="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3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000" b="1" spc="-3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sz="2000" b="1" spc="-3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000" b="1" spc="-1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-1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z="2000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Factory</a:t>
            </a:r>
            <a:r>
              <a:rPr sz="2000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20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</a:t>
            </a:r>
            <a:r>
              <a:rPr sz="2000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Setup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sz="2000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sz="20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Factory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</a:t>
            </a:r>
            <a:br>
              <a:rPr lang="en-US" sz="2000" spc="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467359">
              <a:lnSpc>
                <a:spcPct val="100600"/>
              </a:lnSpc>
            </a:pPr>
            <a:r>
              <a:rPr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sz="2000" b="1" spc="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b="1" spc="-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000" b="1" spc="-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r>
              <a:rPr sz="20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20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Container</a:t>
            </a:r>
            <a:r>
              <a:rPr lang="en-US" sz="2000" spc="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</a:t>
            </a:r>
            <a:r>
              <a:rPr sz="20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Blob</a:t>
            </a:r>
            <a:r>
              <a:rPr sz="2000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Account</a:t>
            </a:r>
            <a:r>
              <a:rPr lang="en-US" sz="2000" spc="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	 </a:t>
            </a:r>
            <a:r>
              <a:rPr sz="2000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Container</a:t>
            </a:r>
            <a:br>
              <a:rPr lang="en-US" sz="20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sz="2000" spc="50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2000" spc="50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sz="2000" b="1" spc="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2000" b="1" spc="-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</a:t>
            </a:r>
            <a:r>
              <a:rPr sz="2000" spc="-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Databricks</a:t>
            </a:r>
            <a:r>
              <a:rPr sz="2000" spc="-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Setup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</a:t>
            </a:r>
            <a:r>
              <a:rPr sz="20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Databricks</a:t>
            </a:r>
            <a:r>
              <a:rPr sz="20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Workspace</a:t>
            </a:r>
            <a:r>
              <a:rPr lang="en-US" sz="2000" spc="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Conﬁgure</a:t>
            </a:r>
            <a:r>
              <a:rPr sz="20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</a:t>
            </a:r>
            <a:r>
              <a:rPr sz="2000" spc="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Databricks </a:t>
            </a:r>
            <a:r>
              <a:rPr sz="2000" spc="1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</a:t>
            </a:r>
            <a:br>
              <a:rPr lang="en-US" sz="2000" spc="1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647065">
              <a:lnSpc>
                <a:spcPct val="100600"/>
              </a:lnSpc>
            </a:pPr>
            <a:r>
              <a:rPr sz="2000" b="1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sz="2000" b="1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z="2000" b="1" spc="-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sz="2000" spc="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</a:t>
            </a:r>
            <a:r>
              <a:rPr sz="2000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Runtime</a:t>
            </a:r>
            <a:r>
              <a:rPr lang="en-US" sz="2000" spc="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 </a:t>
            </a:r>
            <a:r>
              <a:rPr sz="20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</a:t>
            </a:r>
            <a:r>
              <a:rPr sz="20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Runtime</a:t>
            </a:r>
            <a:r>
              <a:rPr lang="en-US" sz="2000" spc="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000" spc="1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Conﬁgure</a:t>
            </a:r>
            <a:r>
              <a:rPr sz="2000" spc="-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</a:t>
            </a:r>
            <a:r>
              <a:rPr sz="20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hosted </a:t>
            </a:r>
            <a:r>
              <a:rPr sz="20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2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Runtime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  <a:r>
              <a:rPr sz="20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</a:t>
            </a:r>
            <a:r>
              <a:rPr lang="en-US" sz="2000" spc="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sz="20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Runtime</a:t>
            </a:r>
            <a:br>
              <a:rPr lang="en-US" sz="20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494030">
              <a:lnSpc>
                <a:spcPct val="100600"/>
              </a:lnSpc>
            </a:pPr>
            <a:r>
              <a:rPr sz="2000" b="1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sz="2000" b="1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2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lang="en-US" sz="2000" b="1" spc="-2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sz="2000" b="1" spc="-2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000" b="1" spc="-2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pc="-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Factory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Pipeline</a:t>
            </a:r>
            <a:r>
              <a:rPr sz="20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</a:t>
            </a:r>
            <a:r>
              <a:rPr lang="en-US" sz="2000" spc="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</a:t>
            </a:r>
            <a:r>
              <a:rPr sz="20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(Azure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Blob</a:t>
            </a:r>
            <a:r>
              <a:rPr sz="2000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Storage)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</a:t>
            </a:r>
            <a:r>
              <a:rPr sz="20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Destination </a:t>
            </a:r>
            <a:r>
              <a:rPr sz="20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(Azure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Databricks)→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Deﬁne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Transformations</a:t>
            </a:r>
            <a:br>
              <a:rPr lang="en-US" sz="20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sz="2000" b="1" spc="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r>
              <a:rPr lang="en-US" sz="2000" b="1" spc="-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000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Setup</a:t>
            </a:r>
            <a:r>
              <a:rPr sz="2000" spc="-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</a:t>
            </a:r>
            <a:r>
              <a:rPr lang="en-US" sz="2000" spc="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Conﬁgure</a:t>
            </a:r>
            <a:r>
              <a:rPr sz="2000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Blob </a:t>
            </a:r>
            <a:r>
              <a:rPr sz="2000" spc="1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Connection</a:t>
            </a:r>
            <a:r>
              <a:rPr lang="en-US" sz="2000" spc="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	 </a:t>
            </a:r>
            <a:r>
              <a:rPr sz="2000" spc="1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Conﬁgure</a:t>
            </a:r>
            <a:r>
              <a:rPr sz="20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Databricks </a:t>
            </a:r>
            <a:r>
              <a:rPr sz="20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Connection</a:t>
            </a:r>
            <a:br>
              <a:rPr lang="en-US" sz="20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944244">
              <a:lnSpc>
                <a:spcPct val="100600"/>
              </a:lnSpc>
            </a:pPr>
            <a:r>
              <a:rPr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sz="2000" b="1" spc="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lang="en-US" sz="2000" b="1" spc="-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000" spc="-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Execute</a:t>
            </a:r>
            <a:r>
              <a:rPr sz="2000" spc="-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Pipeline</a:t>
            </a:r>
            <a:r>
              <a:rPr lang="en-US" sz="2000" spc="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Trigger</a:t>
            </a:r>
            <a:r>
              <a:rPr sz="2000" spc="-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Pipeline </a:t>
            </a:r>
            <a:r>
              <a:rPr sz="2000" spc="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Execution</a:t>
            </a:r>
            <a:r>
              <a:rPr lang="en-US" sz="2000" spc="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	 	 </a:t>
            </a:r>
            <a:r>
              <a:rPr sz="20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Pipeline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Execution</a:t>
            </a:r>
            <a:br>
              <a:rPr lang="en-US" sz="20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186690">
              <a:lnSpc>
                <a:spcPct val="100600"/>
              </a:lnSpc>
            </a:pPr>
            <a:r>
              <a:rPr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sz="2000" b="1" spc="-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lang="en-US" sz="2000" b="1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000" b="1" spc="-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ETL</a:t>
            </a:r>
            <a:r>
              <a:rPr sz="2000" spc="-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Databricks</a:t>
            </a:r>
            <a:r>
              <a:rPr lang="en-US" sz="2000" spc="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sz="20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Blob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r>
              <a:rPr lang="en-US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	 </a:t>
            </a:r>
            <a:r>
              <a:rPr sz="20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z="2000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(error</a:t>
            </a:r>
            <a:r>
              <a:rPr sz="2000" spc="-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rate, </a:t>
            </a:r>
            <a:r>
              <a:rPr sz="2000" spc="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trends,</a:t>
            </a:r>
            <a:r>
              <a:rPr sz="2000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anomaly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detection)</a:t>
            </a:r>
            <a:r>
              <a:rPr lang="en-US" sz="2000" spc="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</a:t>
            </a:r>
            <a:r>
              <a:rPr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pc="-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	 </a:t>
            </a:r>
            <a:r>
              <a:rPr sz="2000" spc="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processed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</a:t>
            </a:r>
            <a:r>
              <a:rPr sz="2000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z="2000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Blob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br>
              <a:rPr lang="en-US" sz="2000" spc="12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 marR="857250">
              <a:lnSpc>
                <a:spcPct val="100600"/>
              </a:lnSpc>
            </a:pPr>
            <a:r>
              <a:rPr sz="2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</a:t>
            </a:r>
            <a:r>
              <a:rPr sz="2000" b="1" spc="-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n-US" sz="2000" b="1" spc="-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pc="-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0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Verify</a:t>
            </a:r>
            <a:r>
              <a:rPr sz="2000" spc="-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Processed</a:t>
            </a:r>
            <a:r>
              <a:rPr sz="2000" spc="-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z="2000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</a:t>
            </a:r>
            <a:r>
              <a:rPr sz="2000" spc="-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</a:t>
            </a:r>
            <a:r>
              <a:rPr sz="2000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Blob </a:t>
            </a:r>
            <a:r>
              <a:rPr sz="2000" spc="1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20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processed</a:t>
            </a:r>
            <a:r>
              <a:rPr sz="20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9350" y="250018"/>
            <a:ext cx="6160947" cy="118846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70"/>
              </a:spcBef>
            </a:pPr>
            <a:r>
              <a:rPr sz="3950" spc="-85" dirty="0"/>
              <a:t>Utilizing</a:t>
            </a:r>
            <a:r>
              <a:rPr sz="3950" spc="-200" dirty="0"/>
              <a:t> </a:t>
            </a:r>
            <a:r>
              <a:rPr sz="3950" spc="-60" dirty="0"/>
              <a:t>Databricks </a:t>
            </a:r>
            <a:r>
              <a:rPr sz="3950" spc="-120" dirty="0"/>
              <a:t>for</a:t>
            </a:r>
            <a:r>
              <a:rPr sz="3950" spc="-215" dirty="0"/>
              <a:t> </a:t>
            </a:r>
            <a:r>
              <a:rPr sz="3950" spc="-45" dirty="0"/>
              <a:t>Insights</a:t>
            </a:r>
            <a:endParaRPr sz="395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41150" y="92075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7550" y="-365924"/>
            <a:ext cx="12377496" cy="2345798"/>
          </a:xfrm>
          <a:prstGeom prst="rect">
            <a:avLst/>
          </a:prstGeom>
        </p:spPr>
        <p:txBody>
          <a:bodyPr vert="horz" wrap="square" lIns="0" tIns="1208716" rIns="0" bIns="0" rtlCol="0">
            <a:spAutoFit/>
          </a:bodyPr>
          <a:lstStyle/>
          <a:p>
            <a:pPr marL="2011680">
              <a:lnSpc>
                <a:spcPct val="100000"/>
              </a:lnSpc>
              <a:spcBef>
                <a:spcPts val="125"/>
              </a:spcBef>
            </a:pPr>
            <a:r>
              <a:rPr sz="4850" spc="-85" dirty="0"/>
              <a:t>Anomaly</a:t>
            </a:r>
            <a:r>
              <a:rPr sz="4850" spc="-320" dirty="0"/>
              <a:t> </a:t>
            </a:r>
            <a:r>
              <a:rPr sz="4850" spc="-55" dirty="0"/>
              <a:t>Detection</a:t>
            </a:r>
            <a:r>
              <a:rPr sz="4850" spc="-315" dirty="0"/>
              <a:t> </a:t>
            </a:r>
            <a:r>
              <a:rPr sz="4850" spc="-90" dirty="0"/>
              <a:t>Techniques</a:t>
            </a:r>
            <a:endParaRPr sz="4850" dirty="0"/>
          </a:p>
        </p:txBody>
      </p:sp>
      <p:sp>
        <p:nvSpPr>
          <p:cNvPr id="4" name="object 4"/>
          <p:cNvSpPr txBox="1"/>
          <p:nvPr/>
        </p:nvSpPr>
        <p:spPr>
          <a:xfrm>
            <a:off x="2444750" y="2023646"/>
            <a:ext cx="14064409" cy="3605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32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Detecting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anomalies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vital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preempting </a:t>
            </a:r>
            <a:r>
              <a:rPr sz="3200" spc="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issues.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Techniques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statistical</a:t>
            </a:r>
            <a:r>
              <a:rPr sz="3200" b="1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analysis</a:t>
            </a:r>
            <a:r>
              <a:rPr sz="3200" spc="-11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3200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</a:t>
            </a:r>
            <a:r>
              <a:rPr sz="3200" b="1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r>
              <a:rPr sz="32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</a:t>
            </a:r>
            <a:r>
              <a:rPr sz="3200" b="1" spc="-8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b="1" spc="-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recognition</a:t>
            </a:r>
            <a:r>
              <a:rPr sz="3200" b="1" spc="-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sz="32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</a:t>
            </a:r>
            <a:r>
              <a:rPr sz="3200" spc="-9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employed.</a:t>
            </a:r>
            <a:r>
              <a:rPr sz="3200" spc="-9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</a:t>
            </a:r>
            <a:r>
              <a:rPr sz="3200" spc="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</a:t>
            </a:r>
            <a:r>
              <a:rPr sz="3200" spc="-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thresholds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outliers,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organizations </a:t>
            </a:r>
            <a:r>
              <a:rPr sz="3200" spc="2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proactively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6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address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21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problems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r>
              <a:rPr sz="3200" spc="-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 </a:t>
            </a:r>
            <a:r>
              <a:rPr sz="3200" spc="1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escalate.</a:t>
            </a:r>
            <a:endParaRPr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8750" y="6026000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1936" y="423494"/>
            <a:ext cx="435038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-50" dirty="0"/>
              <a:t>Output</a:t>
            </a:r>
            <a:r>
              <a:rPr sz="4650" spc="-305" dirty="0"/>
              <a:t> </a:t>
            </a:r>
            <a:r>
              <a:rPr sz="4650" spc="-140" dirty="0"/>
              <a:t>Snaps</a:t>
            </a:r>
            <a:endParaRPr sz="4650"/>
          </a:p>
        </p:txBody>
      </p:sp>
      <p:sp>
        <p:nvSpPr>
          <p:cNvPr id="3" name="object 3"/>
          <p:cNvSpPr/>
          <p:nvPr/>
        </p:nvSpPr>
        <p:spPr>
          <a:xfrm>
            <a:off x="1224699" y="268388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83" y="1473695"/>
            <a:ext cx="9144000" cy="42005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0" y="5927388"/>
            <a:ext cx="9144000" cy="40195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1936" y="423494"/>
            <a:ext cx="435038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-50" dirty="0"/>
              <a:t>Output</a:t>
            </a:r>
            <a:r>
              <a:rPr sz="4650" spc="-305" dirty="0"/>
              <a:t> </a:t>
            </a:r>
            <a:r>
              <a:rPr sz="4650" spc="-140" dirty="0"/>
              <a:t>Snaps</a:t>
            </a:r>
            <a:endParaRPr sz="4650"/>
          </a:p>
        </p:txBody>
      </p:sp>
      <p:sp>
        <p:nvSpPr>
          <p:cNvPr id="3" name="object 3"/>
          <p:cNvSpPr/>
          <p:nvPr/>
        </p:nvSpPr>
        <p:spPr>
          <a:xfrm>
            <a:off x="1224699" y="268388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224" y="1589417"/>
            <a:ext cx="9334500" cy="4000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8522" y="5950345"/>
            <a:ext cx="9144000" cy="40004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510</Words>
  <Application>Microsoft Office PowerPoint</Application>
  <PresentationFormat>Custom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Tahoma</vt:lpstr>
      <vt:lpstr>Verdana</vt:lpstr>
      <vt:lpstr>Office Theme</vt:lpstr>
      <vt:lpstr>Leveraging Azure Data Factory and Databricks for Insights and Anomaly Detection</vt:lpstr>
      <vt:lpstr>Introduction to Log Analysis</vt:lpstr>
      <vt:lpstr>Understanding Log Data</vt:lpstr>
      <vt:lpstr>Role of Spark in Log Analysis</vt:lpstr>
      <vt:lpstr>Project Requirements</vt:lpstr>
      <vt:lpstr>Utilizing Databricks for Insights</vt:lpstr>
      <vt:lpstr>Anomaly Detection Techniques</vt:lpstr>
      <vt:lpstr>Output Snaps</vt:lpstr>
      <vt:lpstr>Output Snaps</vt:lpstr>
      <vt:lpstr>Conclusion and Future Directions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Subrat Shukla</cp:lastModifiedBy>
  <cp:revision>2</cp:revision>
  <dcterms:created xsi:type="dcterms:W3CDTF">2024-12-19T06:34:43Z</dcterms:created>
  <dcterms:modified xsi:type="dcterms:W3CDTF">2024-12-19T09:12:51Z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2024-12-19T00:00:00Z</vt:filetime>
  </property>
  <property fmtid="{D5CDD505-2E9C-101B-9397-08002B2CF9AE}" pid="5" name="Producer">
    <vt:lpwstr>GPL Ghostscript 10.04.0</vt:lpwstr>
  </property>
</Properties>
</file>